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6858000" cy="1219200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82" d="100"/>
          <a:sy n="82" d="100"/>
        </p:scale>
        <p:origin x="702" y="-13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84870" cy="502675"/>
          </a:xfrm>
          <a:prstGeom prst="rect">
            <a:avLst/>
          </a:prstGeom>
        </p:spPr>
        <p:txBody>
          <a:bodyPr vert="horz" lIns="92420" tIns="46209" rIns="92420" bIns="46209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700" y="0"/>
            <a:ext cx="2984870" cy="502675"/>
          </a:xfrm>
          <a:prstGeom prst="rect">
            <a:avLst/>
          </a:prstGeom>
        </p:spPr>
        <p:txBody>
          <a:bodyPr vert="horz" lIns="92420" tIns="46209" rIns="92420" bIns="46209" rtlCol="0"/>
          <a:lstStyle>
            <a:lvl1pPr algn="r">
              <a:defRPr sz="1100"/>
            </a:lvl1pPr>
          </a:lstStyle>
          <a:p>
            <a:fld id="{00947570-9B25-41A7-B74D-FAA556782992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516040"/>
            <a:ext cx="2984870" cy="502674"/>
          </a:xfrm>
          <a:prstGeom prst="rect">
            <a:avLst/>
          </a:prstGeom>
        </p:spPr>
        <p:txBody>
          <a:bodyPr vert="horz" lIns="92420" tIns="46209" rIns="92420" bIns="46209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700" y="9516040"/>
            <a:ext cx="2984870" cy="502674"/>
          </a:xfrm>
          <a:prstGeom prst="rect">
            <a:avLst/>
          </a:prstGeom>
        </p:spPr>
        <p:txBody>
          <a:bodyPr vert="horz" lIns="92420" tIns="46209" rIns="92420" bIns="46209" rtlCol="0" anchor="b"/>
          <a:lstStyle>
            <a:lvl1pPr algn="r">
              <a:defRPr sz="1100"/>
            </a:lvl1pPr>
          </a:lstStyle>
          <a:p>
            <a:fld id="{72C2CFEC-F72F-438C-9F68-CB2FFA776A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543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4498-B59F-4008-83DB-025BAE29FF89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6C436-4262-4623-91DE-62E65FFC2B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138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4498-B59F-4008-83DB-025BAE29FF89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6C436-4262-4623-91DE-62E65FFC2B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34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4498-B59F-4008-83DB-025BAE29FF89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6C436-4262-4623-91DE-62E65FFC2B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211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4498-B59F-4008-83DB-025BAE29FF89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6C436-4262-4623-91DE-62E65FFC2B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773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4498-B59F-4008-83DB-025BAE29FF89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6C436-4262-4623-91DE-62E65FFC2B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404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4498-B59F-4008-83DB-025BAE29FF89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6C436-4262-4623-91DE-62E65FFC2B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37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4498-B59F-4008-83DB-025BAE29FF89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6C436-4262-4623-91DE-62E65FFC2B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0227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4498-B59F-4008-83DB-025BAE29FF89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6C436-4262-4623-91DE-62E65FFC2B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22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4498-B59F-4008-83DB-025BAE29FF89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6C436-4262-4623-91DE-62E65FFC2B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61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4498-B59F-4008-83DB-025BAE29FF89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6C436-4262-4623-91DE-62E65FFC2B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413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4498-B59F-4008-83DB-025BAE29FF89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6C436-4262-4623-91DE-62E65FFC2B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01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E4498-B59F-4008-83DB-025BAE29FF89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6C436-4262-4623-91DE-62E65FFC2B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821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グループ化 25"/>
          <p:cNvGrpSpPr/>
          <p:nvPr/>
        </p:nvGrpSpPr>
        <p:grpSpPr>
          <a:xfrm>
            <a:off x="-15397" y="905415"/>
            <a:ext cx="4590058" cy="1107661"/>
            <a:chOff x="-51474" y="513842"/>
            <a:chExt cx="4747393" cy="919842"/>
          </a:xfrm>
        </p:grpSpPr>
        <p:sp>
          <p:nvSpPr>
            <p:cNvPr id="4" name="正方形/長方形 3"/>
            <p:cNvSpPr/>
            <p:nvPr/>
          </p:nvSpPr>
          <p:spPr>
            <a:xfrm>
              <a:off x="-51474" y="513842"/>
              <a:ext cx="4707118" cy="919842"/>
            </a:xfrm>
            <a:prstGeom prst="rect">
              <a:avLst/>
            </a:prstGeom>
            <a:solidFill>
              <a:srgbClr val="FF2121"/>
            </a:solidFill>
            <a:ln w="12700" cap="flat" cmpd="sng" algn="ctr">
              <a:solidFill>
                <a:srgbClr val="FF2121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9" name="テキスト ボックス 2"/>
            <p:cNvSpPr txBox="1"/>
            <p:nvPr/>
          </p:nvSpPr>
          <p:spPr>
            <a:xfrm>
              <a:off x="973183" y="852749"/>
              <a:ext cx="1263808" cy="44884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74295" tIns="8890" rIns="74295" bIns="889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dist">
                <a:spcAft>
                  <a:spcPts val="0"/>
                </a:spcAft>
              </a:pPr>
              <a:r>
                <a:rPr lang="ja-JP" sz="2800" kern="100" spc="-600" dirty="0">
                  <a:ln>
                    <a:noFill/>
                  </a:ln>
                  <a:solidFill>
                    <a:srgbClr val="FFFFFF"/>
                  </a:solidFill>
                  <a:effectLst/>
                  <a:latin typeface="Century" panose="02040604050505020304" pitchFamily="18" charset="0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Ｎｅｗｓ</a:t>
              </a:r>
              <a:endParaRPr lang="ja-JP" sz="6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12" name="テキスト ボックス 1"/>
            <p:cNvSpPr txBox="1"/>
            <p:nvPr/>
          </p:nvSpPr>
          <p:spPr>
            <a:xfrm>
              <a:off x="-38714" y="844785"/>
              <a:ext cx="1052207" cy="44884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74295" tIns="8890" rIns="74295" bIns="889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dist">
                <a:spcAft>
                  <a:spcPts val="0"/>
                </a:spcAft>
              </a:pPr>
              <a:r>
                <a:rPr lang="ja-JP" sz="2800" kern="100" dirty="0">
                  <a:ln>
                    <a:noFill/>
                  </a:ln>
                  <a:solidFill>
                    <a:srgbClr val="FFFFFF"/>
                  </a:solidFill>
                  <a:effectLst/>
                  <a:latin typeface="Century" panose="02040604050505020304" pitchFamily="18" charset="0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八工</a:t>
              </a:r>
              <a:endParaRPr lang="ja-JP" sz="6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grpSp>
          <p:nvGrpSpPr>
            <p:cNvPr id="16" name="グループ化 15"/>
            <p:cNvGrpSpPr/>
            <p:nvPr/>
          </p:nvGrpSpPr>
          <p:grpSpPr>
            <a:xfrm>
              <a:off x="2275293" y="643679"/>
              <a:ext cx="2420626" cy="665438"/>
              <a:chOff x="-237765" y="3313"/>
              <a:chExt cx="2903844" cy="915020"/>
            </a:xfrm>
          </p:grpSpPr>
          <p:sp>
            <p:nvSpPr>
              <p:cNvPr id="17" name="正方形/長方形 16"/>
              <p:cNvSpPr/>
              <p:nvPr/>
            </p:nvSpPr>
            <p:spPr>
              <a:xfrm>
                <a:off x="-196621" y="24315"/>
                <a:ext cx="2775607" cy="894018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" lastClr="FFFFFF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grpSp>
            <p:nvGrpSpPr>
              <p:cNvPr id="18" name="グループ化 17"/>
              <p:cNvGrpSpPr/>
              <p:nvPr/>
            </p:nvGrpSpPr>
            <p:grpSpPr>
              <a:xfrm>
                <a:off x="-237765" y="3313"/>
                <a:ext cx="1859279" cy="717939"/>
                <a:chOff x="135777" y="3315"/>
                <a:chExt cx="1860605" cy="718336"/>
              </a:xfrm>
            </p:grpSpPr>
            <p:sp>
              <p:nvSpPr>
                <p:cNvPr id="22" name="テキスト ボックス 12"/>
                <p:cNvSpPr txBox="1"/>
                <p:nvPr/>
              </p:nvSpPr>
              <p:spPr>
                <a:xfrm>
                  <a:off x="167735" y="3315"/>
                  <a:ext cx="881599" cy="273269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ja-JP" sz="900" kern="100" dirty="0">
                      <a:effectLst/>
                      <a:latin typeface="Century" panose="02040604050505020304" pitchFamily="18" charset="0"/>
                      <a:ea typeface="HG丸ｺﾞｼｯｸM-PRO" panose="020F0600000000000000" pitchFamily="50" charset="-128"/>
                      <a:cs typeface="Times New Roman" panose="02020603050405020304" pitchFamily="18" charset="0"/>
                    </a:rPr>
                    <a:t>福岡県立</a:t>
                  </a:r>
                  <a:endParaRPr lang="ja-JP" sz="900" kern="100" dirty="0">
                    <a:effectLst/>
                    <a:latin typeface="Century" panose="020406040505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" name="テキスト ボックス 13"/>
                <p:cNvSpPr txBox="1"/>
                <p:nvPr/>
              </p:nvSpPr>
              <p:spPr>
                <a:xfrm>
                  <a:off x="135777" y="228891"/>
                  <a:ext cx="1860605" cy="49276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ja-JP" sz="1200" kern="100" dirty="0">
                      <a:effectLst/>
                      <a:latin typeface="Century" panose="02040604050505020304" pitchFamily="18" charset="0"/>
                      <a:ea typeface="HG丸ｺﾞｼｯｸM-PRO" panose="020F0600000000000000" pitchFamily="50" charset="-128"/>
                      <a:cs typeface="Times New Roman" panose="02020603050405020304" pitchFamily="18" charset="0"/>
                    </a:rPr>
                    <a:t>八女工業高等学校</a:t>
                  </a:r>
                  <a:endParaRPr lang="ja-JP" sz="900" kern="100" dirty="0">
                    <a:effectLst/>
                    <a:latin typeface="Century" panose="020406040505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9" name="テキスト ボックス 20"/>
              <p:cNvSpPr txBox="1"/>
              <p:nvPr/>
            </p:nvSpPr>
            <p:spPr>
              <a:xfrm>
                <a:off x="1371314" y="567899"/>
                <a:ext cx="1294765" cy="30670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ja-JP" sz="800" kern="100" dirty="0">
                    <a:effectLst/>
                    <a:latin typeface="Century" panose="02040604050505020304" pitchFamily="18" charset="0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令和</a:t>
                </a:r>
                <a:r>
                  <a:rPr lang="ja-JP" sz="800" kern="100" dirty="0" smtClean="0">
                    <a:effectLst/>
                    <a:latin typeface="Century" panose="02040604050505020304" pitchFamily="18" charset="0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６年</a:t>
                </a:r>
                <a:r>
                  <a:rPr lang="ja-JP" altLang="en-US" sz="800" kern="100" dirty="0" smtClean="0">
                    <a:effectLst/>
                    <a:latin typeface="Century" panose="02040604050505020304" pitchFamily="18" charset="0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７</a:t>
                </a:r>
                <a:r>
                  <a:rPr lang="ja-JP" sz="800" kern="100" dirty="0" smtClean="0">
                    <a:effectLst/>
                    <a:latin typeface="Century" panose="02040604050505020304" pitchFamily="18" charset="0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月</a:t>
                </a:r>
                <a:r>
                  <a:rPr lang="ja-JP" sz="800" kern="100" dirty="0">
                    <a:effectLst/>
                    <a:latin typeface="Century" panose="02040604050505020304" pitchFamily="18" charset="0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発行</a:t>
                </a:r>
                <a:endParaRPr lang="ja-JP" sz="900" kern="100" dirty="0"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テキスト ボックス 18"/>
              <p:cNvSpPr txBox="1"/>
              <p:nvPr/>
            </p:nvSpPr>
            <p:spPr>
              <a:xfrm>
                <a:off x="1630723" y="96787"/>
                <a:ext cx="812974" cy="42608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rot="0" spcFirstLastPara="0" vert="horz" wrap="square" lIns="74295" tIns="8890" rIns="74295" bIns="88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dist">
                  <a:spcAft>
                    <a:spcPts val="0"/>
                  </a:spcAft>
                </a:pPr>
                <a:r>
                  <a:rPr lang="ja-JP" sz="1400" kern="100" dirty="0" smtClean="0">
                    <a:ln w="9525" cap="flat" cmpd="sng" algn="ctr">
                      <a:solidFill>
                        <a:srgbClr val="000000"/>
                      </a:solidFill>
                      <a:prstDash val="solid"/>
                      <a:round/>
                    </a:ln>
                    <a:effectLst/>
                    <a:latin typeface="Century" panose="02040604050505020304" pitchFamily="18" charset="0"/>
                    <a:ea typeface="HGP創英角ｺﾞｼｯｸUB" panose="020B0900000000000000" pitchFamily="50" charset="-128"/>
                    <a:cs typeface="Times New Roman" panose="02020603050405020304" pitchFamily="18" charset="0"/>
                  </a:rPr>
                  <a:t>Ｎｏ</a:t>
                </a:r>
                <a:r>
                  <a:rPr lang="ja-JP" altLang="en-US" sz="1400" kern="100" dirty="0">
                    <a:ln w="9525" cap="flat" cmpd="sng" algn="ctr">
                      <a:solidFill>
                        <a:srgbClr val="000000"/>
                      </a:solidFill>
                      <a:prstDash val="solid"/>
                      <a:round/>
                    </a:ln>
                    <a:latin typeface="Century" panose="02040604050505020304" pitchFamily="18" charset="0"/>
                    <a:ea typeface="HGP創英角ｺﾞｼｯｸUB" panose="020B0900000000000000" pitchFamily="50" charset="-128"/>
                    <a:cs typeface="Times New Roman" panose="02020603050405020304" pitchFamily="18" charset="0"/>
                  </a:rPr>
                  <a:t>７</a:t>
                </a:r>
                <a:endParaRPr lang="ja-JP" sz="1050" kern="100" dirty="0"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テキスト ボックス 67"/>
              <p:cNvSpPr txBox="1"/>
              <p:nvPr/>
            </p:nvSpPr>
            <p:spPr>
              <a:xfrm>
                <a:off x="-32634" y="537357"/>
                <a:ext cx="1623527" cy="333376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ja-JP" sz="1000" kern="100" dirty="0">
                    <a:effectLst/>
                    <a:latin typeface="Century" panose="02040604050505020304" pitchFamily="18" charset="0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広報・情報課　</a:t>
                </a:r>
                <a:endParaRPr lang="ja-JP" sz="1050" kern="100" dirty="0"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5" name="テキスト ボックス 24"/>
            <p:cNvSpPr txBox="1"/>
            <p:nvPr/>
          </p:nvSpPr>
          <p:spPr>
            <a:xfrm>
              <a:off x="53278" y="658339"/>
              <a:ext cx="900753" cy="28349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 smtClean="0">
                  <a:solidFill>
                    <a:schemeClr val="bg1"/>
                  </a:solidFill>
                </a:rPr>
                <a:t>はち　こう</a:t>
              </a:r>
              <a:endParaRPr kumimoji="1" lang="ja-JP" altLang="en-US" sz="10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4042497" y="990957"/>
            <a:ext cx="3327400" cy="961314"/>
            <a:chOff x="4079424" y="67634"/>
            <a:chExt cx="3327400" cy="961314"/>
          </a:xfrm>
        </p:grpSpPr>
        <p:sp>
          <p:nvSpPr>
            <p:cNvPr id="27" name="角丸四角形 26"/>
            <p:cNvSpPr/>
            <p:nvPr/>
          </p:nvSpPr>
          <p:spPr>
            <a:xfrm>
              <a:off x="4652033" y="67634"/>
              <a:ext cx="2182183" cy="961314"/>
            </a:xfrm>
            <a:prstGeom prst="roundRect">
              <a:avLst/>
            </a:prstGeom>
            <a:noFill/>
            <a:ln w="57150" cap="flat" cmpd="sng" algn="ctr">
              <a:solidFill>
                <a:srgbClr val="FF2121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28" name="テキスト ボックス 9"/>
            <p:cNvSpPr txBox="1"/>
            <p:nvPr/>
          </p:nvSpPr>
          <p:spPr>
            <a:xfrm>
              <a:off x="4079424" y="198775"/>
              <a:ext cx="3327400" cy="34036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900" b="1" kern="100" dirty="0">
                  <a:solidFill>
                    <a:srgbClr val="FF0000"/>
                  </a:solidFill>
                  <a:effectLst/>
                  <a:latin typeface="Century" panose="02040604050505020304" pitchFamily="18" charset="0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創立１０４周年</a:t>
              </a:r>
              <a:r>
                <a:rPr lang="ja-JP" sz="900" kern="100" dirty="0">
                  <a:effectLst/>
                  <a:latin typeface="Century" panose="02040604050505020304" pitchFamily="18" charset="0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を迎えました</a:t>
              </a:r>
              <a:endPara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29" name="テキスト ボックス 6"/>
            <p:cNvSpPr txBox="1"/>
            <p:nvPr/>
          </p:nvSpPr>
          <p:spPr>
            <a:xfrm>
              <a:off x="4639879" y="417411"/>
              <a:ext cx="2150649" cy="356078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100" b="1" kern="100" dirty="0">
                  <a:effectLst/>
                  <a:latin typeface="Century" panose="02040604050505020304" pitchFamily="18" charset="0"/>
                  <a:ea typeface="HGP行書体" panose="03000600000000000000" pitchFamily="66" charset="-128"/>
                  <a:cs typeface="Times New Roman" panose="02020603050405020304" pitchFamily="18" charset="0"/>
                </a:rPr>
                <a:t>飛翔せよ八女工業！次の百年へ</a:t>
              </a:r>
              <a:endParaRPr lang="ja-JP" sz="8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30" name="テキスト ボックス 7"/>
            <p:cNvSpPr txBox="1"/>
            <p:nvPr/>
          </p:nvSpPr>
          <p:spPr>
            <a:xfrm>
              <a:off x="4688359" y="640553"/>
              <a:ext cx="2066471" cy="33337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900" kern="100" dirty="0">
                  <a:effectLst/>
                  <a:latin typeface="Century" panose="02040604050505020304" pitchFamily="18" charset="0"/>
                  <a:ea typeface="HGP行書体" panose="03000600000000000000" pitchFamily="66" charset="-128"/>
                  <a:cs typeface="Times New Roman" panose="02020603050405020304" pitchFamily="18" charset="0"/>
                </a:rPr>
                <a:t>～百から得た万の意思を無限の技術に～</a:t>
              </a:r>
              <a:endParaRPr lang="ja-JP" sz="6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0" y="2035467"/>
            <a:ext cx="6858000" cy="9159724"/>
            <a:chOff x="0" y="2035467"/>
            <a:chExt cx="6858000" cy="9159724"/>
          </a:xfrm>
        </p:grpSpPr>
        <p:sp>
          <p:nvSpPr>
            <p:cNvPr id="39" name="片側の 2 つの角を丸めた四角形 38"/>
            <p:cNvSpPr/>
            <p:nvPr/>
          </p:nvSpPr>
          <p:spPr>
            <a:xfrm>
              <a:off x="17937" y="7955852"/>
              <a:ext cx="6840062" cy="542712"/>
            </a:xfrm>
            <a:prstGeom prst="round2SameRect">
              <a:avLst/>
            </a:prstGeom>
            <a:solidFill>
              <a:srgbClr val="002060"/>
            </a:solidFill>
            <a:ln w="38100" cap="flat" cmpd="sng" algn="ctr">
              <a:solidFill>
                <a:srgbClr val="00206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grpSp>
          <p:nvGrpSpPr>
            <p:cNvPr id="67" name="グループ化 66"/>
            <p:cNvGrpSpPr/>
            <p:nvPr/>
          </p:nvGrpSpPr>
          <p:grpSpPr>
            <a:xfrm>
              <a:off x="0" y="2035467"/>
              <a:ext cx="6858000" cy="9159724"/>
              <a:chOff x="1962" y="2290321"/>
              <a:chExt cx="6856037" cy="9159724"/>
            </a:xfrm>
          </p:grpSpPr>
          <p:grpSp>
            <p:nvGrpSpPr>
              <p:cNvPr id="31" name="グループ化 30"/>
              <p:cNvGrpSpPr/>
              <p:nvPr/>
            </p:nvGrpSpPr>
            <p:grpSpPr>
              <a:xfrm>
                <a:off x="1962" y="2290321"/>
                <a:ext cx="6856037" cy="6593111"/>
                <a:chOff x="-25620" y="9582"/>
                <a:chExt cx="9794459" cy="5374213"/>
              </a:xfrm>
            </p:grpSpPr>
            <p:sp>
              <p:nvSpPr>
                <p:cNvPr id="32" name="片側の 2 つの角を丸めた四角形 31"/>
                <p:cNvSpPr/>
                <p:nvPr/>
              </p:nvSpPr>
              <p:spPr>
                <a:xfrm>
                  <a:off x="-1" y="28699"/>
                  <a:ext cx="9768840" cy="270974"/>
                </a:xfrm>
                <a:prstGeom prst="round2SameRect">
                  <a:avLst/>
                </a:prstGeom>
                <a:solidFill>
                  <a:srgbClr val="002060"/>
                </a:solidFill>
                <a:ln w="38100" cap="flat" cmpd="sng" algn="ctr">
                  <a:solidFill>
                    <a:srgbClr val="00206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3" name="テキスト ボックス 29"/>
                <p:cNvSpPr txBox="1"/>
                <p:nvPr/>
              </p:nvSpPr>
              <p:spPr>
                <a:xfrm>
                  <a:off x="39517" y="9582"/>
                  <a:ext cx="9706807" cy="48387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 rot="0" spcFirstLastPara="0" vert="horz" wrap="square" lIns="74295" tIns="8890" rIns="74295" bIns="889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>
                    <a:spcAft>
                      <a:spcPts val="0"/>
                    </a:spcAft>
                  </a:pPr>
                  <a:r>
                    <a:rPr lang="ja-JP" altLang="en-US" sz="2200" kern="100" spc="30" dirty="0">
                      <a:solidFill>
                        <a:srgbClr val="FFC000"/>
                      </a:solidFill>
                      <a:latin typeface="Century" panose="02040604050505020304" pitchFamily="18" charset="0"/>
                      <a:ea typeface="HGP創英角ｺﾞｼｯｸUB" panose="020B0900000000000000" pitchFamily="50" charset="-128"/>
                      <a:cs typeface="Times New Roman" panose="02020603050405020304" pitchFamily="18" charset="0"/>
                    </a:rPr>
                    <a:t>ものづくり</a:t>
                  </a:r>
                  <a:r>
                    <a:rPr lang="ja-JP" altLang="en-US" sz="2200" kern="100" spc="30" dirty="0" smtClean="0">
                      <a:solidFill>
                        <a:srgbClr val="FFC000"/>
                      </a:solidFill>
                      <a:latin typeface="Century" panose="02040604050505020304" pitchFamily="18" charset="0"/>
                      <a:ea typeface="HGP創英角ｺﾞｼｯｸUB" panose="020B0900000000000000" pitchFamily="50" charset="-128"/>
                      <a:cs typeface="Times New Roman" panose="02020603050405020304" pitchFamily="18" charset="0"/>
                    </a:rPr>
                    <a:t>コンテスト九州大会　</a:t>
                  </a:r>
                  <a:r>
                    <a:rPr lang="ja-JP" altLang="en-US" sz="1200" kern="100" spc="30" dirty="0" smtClean="0">
                      <a:solidFill>
                        <a:schemeClr val="bg1"/>
                      </a:solidFill>
                      <a:latin typeface="Century" panose="02040604050505020304" pitchFamily="18" charset="0"/>
                      <a:ea typeface="HGP創英角ｺﾞｼｯｸUB" panose="020B0900000000000000" pitchFamily="50" charset="-128"/>
                      <a:cs typeface="Times New Roman" panose="02020603050405020304" pitchFamily="18" charset="0"/>
                    </a:rPr>
                    <a:t>令和６年７月１３日</a:t>
                  </a:r>
                  <a:r>
                    <a:rPr lang="en-US" altLang="ja-JP" sz="1200" kern="100" spc="30" dirty="0" smtClean="0">
                      <a:solidFill>
                        <a:schemeClr val="bg1"/>
                      </a:solidFill>
                      <a:latin typeface="Century" panose="02040604050505020304" pitchFamily="18" charset="0"/>
                      <a:ea typeface="HGP創英角ｺﾞｼｯｸUB" panose="020B0900000000000000" pitchFamily="50" charset="-128"/>
                      <a:cs typeface="Times New Roman" panose="02020603050405020304" pitchFamily="18" charset="0"/>
                    </a:rPr>
                    <a:t>(</a:t>
                  </a:r>
                  <a:r>
                    <a:rPr lang="ja-JP" altLang="en-US" sz="1200" kern="100" spc="30" dirty="0" smtClean="0">
                      <a:solidFill>
                        <a:schemeClr val="bg1"/>
                      </a:solidFill>
                      <a:latin typeface="Century" panose="02040604050505020304" pitchFamily="18" charset="0"/>
                      <a:ea typeface="HGP創英角ｺﾞｼｯｸUB" panose="020B0900000000000000" pitchFamily="50" charset="-128"/>
                      <a:cs typeface="Times New Roman" panose="02020603050405020304" pitchFamily="18" charset="0"/>
                    </a:rPr>
                    <a:t>土</a:t>
                  </a:r>
                  <a:r>
                    <a:rPr lang="en-US" altLang="ja-JP" sz="1200" kern="100" spc="30" dirty="0" smtClean="0">
                      <a:solidFill>
                        <a:schemeClr val="bg1"/>
                      </a:solidFill>
                      <a:latin typeface="Century" panose="02040604050505020304" pitchFamily="18" charset="0"/>
                      <a:ea typeface="HGP創英角ｺﾞｼｯｸUB" panose="020B0900000000000000" pitchFamily="50" charset="-128"/>
                      <a:cs typeface="Times New Roman" panose="02020603050405020304" pitchFamily="18" charset="0"/>
                    </a:rPr>
                    <a:t>)</a:t>
                  </a:r>
                  <a:r>
                    <a:rPr lang="ja-JP" altLang="en-US" sz="1200" kern="100" spc="30" dirty="0" smtClean="0">
                      <a:solidFill>
                        <a:schemeClr val="bg1"/>
                      </a:solidFill>
                      <a:latin typeface="Century" panose="02040604050505020304" pitchFamily="18" charset="0"/>
                      <a:ea typeface="HGP創英角ｺﾞｼｯｸUB" panose="020B0900000000000000" pitchFamily="50" charset="-128"/>
                      <a:cs typeface="Times New Roman" panose="02020603050405020304" pitchFamily="18" charset="0"/>
                    </a:rPr>
                    <a:t>～７月１４日（日</a:t>
                  </a:r>
                  <a:r>
                    <a:rPr lang="ja-JP" altLang="en-US" sz="1200" kern="100" spc="30" dirty="0" smtClean="0">
                      <a:solidFill>
                        <a:schemeClr val="bg1"/>
                      </a:solidFill>
                      <a:latin typeface="Century" panose="02040604050505020304" pitchFamily="18" charset="0"/>
                      <a:ea typeface="HGP創英角ｺﾞｼｯｸUB" panose="020B0900000000000000" pitchFamily="50" charset="-128"/>
                      <a:cs typeface="Times New Roman" panose="02020603050405020304" pitchFamily="18" charset="0"/>
                    </a:rPr>
                    <a:t>）</a:t>
                  </a:r>
                  <a:r>
                    <a:rPr lang="ja-JP" altLang="en-US" sz="1200" kern="100" spc="30" dirty="0">
                      <a:solidFill>
                        <a:schemeClr val="bg1"/>
                      </a:solidFill>
                      <a:latin typeface="Century" panose="02040604050505020304" pitchFamily="18" charset="0"/>
                      <a:ea typeface="HGP創英角ｺﾞｼｯｸUB" panose="020B0900000000000000" pitchFamily="50" charset="-128"/>
                      <a:cs typeface="Times New Roman" panose="02020603050405020304" pitchFamily="18" charset="0"/>
                    </a:rPr>
                    <a:t>開催</a:t>
                  </a:r>
                  <a:endParaRPr lang="ja-JP" sz="600" kern="100" dirty="0">
                    <a:solidFill>
                      <a:schemeClr val="bg1"/>
                    </a:solidFill>
                    <a:effectLst/>
                    <a:latin typeface="Century" panose="020406040505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0" name="テキスト ボックス 29"/>
                <p:cNvSpPr txBox="1"/>
                <p:nvPr/>
              </p:nvSpPr>
              <p:spPr>
                <a:xfrm>
                  <a:off x="-25620" y="4814171"/>
                  <a:ext cx="9682139" cy="5696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 rot="0" spcFirstLastPara="0" vert="horz" wrap="square" lIns="74295" tIns="8890" rIns="74295" bIns="889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r>
                    <a:rPr lang="ja-JP" altLang="ja-JP" sz="2000" b="1" dirty="0" smtClean="0">
                      <a:solidFill>
                        <a:srgbClr val="FFC000"/>
                      </a:solidFill>
                    </a:rPr>
                    <a:t>「</a:t>
                  </a:r>
                  <a:r>
                    <a:rPr lang="en-US" altLang="ja-JP" sz="2000" b="1" dirty="0">
                      <a:solidFill>
                        <a:srgbClr val="FFC000"/>
                      </a:solidFill>
                    </a:rPr>
                    <a:t>Coca-Cola STAGE:0 2024</a:t>
                  </a:r>
                  <a:r>
                    <a:rPr lang="ja-JP" altLang="ja-JP" sz="2000" b="1" dirty="0">
                      <a:solidFill>
                        <a:srgbClr val="FFC000"/>
                      </a:solidFill>
                    </a:rPr>
                    <a:t>」全国大会</a:t>
                  </a:r>
                  <a:r>
                    <a:rPr lang="ja-JP" altLang="ja-JP" sz="2000" b="1" dirty="0" smtClean="0">
                      <a:solidFill>
                        <a:srgbClr val="FFC000"/>
                      </a:solidFill>
                    </a:rPr>
                    <a:t>セミファイナル</a:t>
                  </a:r>
                  <a:r>
                    <a:rPr lang="ja-JP" altLang="en-US" sz="2000" kern="100" spc="30" dirty="0" smtClean="0">
                      <a:solidFill>
                        <a:srgbClr val="FFC000"/>
                      </a:solidFill>
                      <a:latin typeface="Century" panose="02040604050505020304" pitchFamily="18" charset="0"/>
                      <a:ea typeface="HGP創英角ｺﾞｼｯｸUB" panose="020B0900000000000000" pitchFamily="50" charset="-128"/>
                      <a:cs typeface="Times New Roman" panose="02020603050405020304" pitchFamily="18" charset="0"/>
                    </a:rPr>
                    <a:t>　　　　　　　　　　　　</a:t>
                  </a:r>
                  <a:endParaRPr lang="en-US" altLang="ja-JP" sz="2000" kern="100" spc="30" dirty="0" smtClean="0">
                    <a:solidFill>
                      <a:srgbClr val="FFC000"/>
                    </a:solidFill>
                    <a:latin typeface="Century" panose="02040604050505020304" pitchFamily="18" charset="0"/>
                    <a:ea typeface="HGP創英角ｺﾞｼｯｸUB" panose="020B0900000000000000" pitchFamily="50" charset="-128"/>
                    <a:cs typeface="Times New Roman" panose="02020603050405020304" pitchFamily="18" charset="0"/>
                  </a:endParaRPr>
                </a:p>
                <a:p>
                  <a:r>
                    <a:rPr lang="ja-JP" altLang="en-US" sz="1600" kern="100" spc="30" dirty="0">
                      <a:solidFill>
                        <a:srgbClr val="FFC000"/>
                      </a:solidFill>
                      <a:latin typeface="Century" panose="02040604050505020304" pitchFamily="18" charset="0"/>
                      <a:ea typeface="HGP創英角ｺﾞｼｯｸUB" panose="020B0900000000000000" pitchFamily="50" charset="-128"/>
                      <a:cs typeface="Times New Roman" panose="02020603050405020304" pitchFamily="18" charset="0"/>
                    </a:rPr>
                    <a:t>　</a:t>
                  </a:r>
                  <a:r>
                    <a:rPr lang="ja-JP" altLang="en-US" sz="1600" kern="100" spc="30" dirty="0" smtClean="0">
                      <a:solidFill>
                        <a:srgbClr val="FFC000"/>
                      </a:solidFill>
                      <a:latin typeface="Century" panose="02040604050505020304" pitchFamily="18" charset="0"/>
                      <a:ea typeface="HGP創英角ｺﾞｼｯｸUB" panose="020B0900000000000000" pitchFamily="50" charset="-128"/>
                      <a:cs typeface="Times New Roman" panose="02020603050405020304" pitchFamily="18" charset="0"/>
                    </a:rPr>
                    <a:t>　　　　　　　　　　　　　　　　　　　　　　　　　　　　　　　　　　</a:t>
                  </a:r>
                  <a:r>
                    <a:rPr lang="ja-JP" altLang="en-US" sz="1200" kern="100" spc="30" dirty="0" smtClean="0">
                      <a:solidFill>
                        <a:schemeClr val="bg1"/>
                      </a:solidFill>
                      <a:latin typeface="Century" panose="02040604050505020304" pitchFamily="18" charset="0"/>
                      <a:ea typeface="HGP創英角ｺﾞｼｯｸUB" panose="020B0900000000000000" pitchFamily="50" charset="-128"/>
                      <a:cs typeface="Times New Roman" panose="02020603050405020304" pitchFamily="18" charset="0"/>
                    </a:rPr>
                    <a:t>令和６年７月</a:t>
                  </a:r>
                  <a:r>
                    <a:rPr lang="ja-JP" altLang="en-US" sz="1200" kern="100" spc="30" dirty="0">
                      <a:solidFill>
                        <a:schemeClr val="bg1"/>
                      </a:solidFill>
                      <a:latin typeface="Century" panose="02040604050505020304" pitchFamily="18" charset="0"/>
                      <a:ea typeface="HGP創英角ｺﾞｼｯｸUB" panose="020B0900000000000000" pitchFamily="50" charset="-128"/>
                      <a:cs typeface="Times New Roman" panose="02020603050405020304" pitchFamily="18" charset="0"/>
                    </a:rPr>
                    <a:t>５</a:t>
                  </a:r>
                  <a:r>
                    <a:rPr lang="ja-JP" altLang="en-US" sz="1200" kern="100" spc="30" dirty="0" smtClean="0">
                      <a:solidFill>
                        <a:schemeClr val="bg1"/>
                      </a:solidFill>
                      <a:latin typeface="Century" panose="02040604050505020304" pitchFamily="18" charset="0"/>
                      <a:ea typeface="HGP創英角ｺﾞｼｯｸUB" panose="020B0900000000000000" pitchFamily="50" charset="-128"/>
                      <a:cs typeface="Times New Roman" panose="02020603050405020304" pitchFamily="18" charset="0"/>
                    </a:rPr>
                    <a:t>日</a:t>
                  </a:r>
                  <a:r>
                    <a:rPr lang="en-US" altLang="ja-JP" sz="1200" kern="100" spc="30" dirty="0" smtClean="0">
                      <a:solidFill>
                        <a:schemeClr val="bg1"/>
                      </a:solidFill>
                      <a:latin typeface="Century" panose="02040604050505020304" pitchFamily="18" charset="0"/>
                      <a:ea typeface="HGP創英角ｺﾞｼｯｸUB" panose="020B0900000000000000" pitchFamily="50" charset="-128"/>
                      <a:cs typeface="Times New Roman" panose="02020603050405020304" pitchFamily="18" charset="0"/>
                    </a:rPr>
                    <a:t>(</a:t>
                  </a:r>
                  <a:r>
                    <a:rPr lang="ja-JP" altLang="en-US" sz="1200" kern="100" spc="30" dirty="0">
                      <a:solidFill>
                        <a:schemeClr val="bg1"/>
                      </a:solidFill>
                      <a:latin typeface="Century" panose="02040604050505020304" pitchFamily="18" charset="0"/>
                      <a:ea typeface="HGP創英角ｺﾞｼｯｸUB" panose="020B0900000000000000" pitchFamily="50" charset="-128"/>
                      <a:cs typeface="Times New Roman" panose="02020603050405020304" pitchFamily="18" charset="0"/>
                    </a:rPr>
                    <a:t>金</a:t>
                  </a:r>
                  <a:r>
                    <a:rPr lang="en-US" altLang="ja-JP" sz="1200" kern="100" spc="30" dirty="0" smtClean="0">
                      <a:solidFill>
                        <a:schemeClr val="bg1"/>
                      </a:solidFill>
                      <a:latin typeface="Century" panose="02040604050505020304" pitchFamily="18" charset="0"/>
                      <a:ea typeface="HGP創英角ｺﾞｼｯｸUB" panose="020B0900000000000000" pitchFamily="50" charset="-128"/>
                      <a:cs typeface="Times New Roman" panose="02020603050405020304" pitchFamily="18" charset="0"/>
                    </a:rPr>
                    <a:t>)</a:t>
                  </a:r>
                  <a:r>
                    <a:rPr lang="ja-JP" altLang="en-US" sz="1200" kern="100" spc="30" dirty="0">
                      <a:solidFill>
                        <a:schemeClr val="bg1"/>
                      </a:solidFill>
                      <a:latin typeface="Century" panose="02040604050505020304" pitchFamily="18" charset="0"/>
                      <a:ea typeface="HGP創英角ｺﾞｼｯｸUB" panose="020B0900000000000000" pitchFamily="50" charset="-128"/>
                      <a:cs typeface="Times New Roman" panose="02020603050405020304" pitchFamily="18" charset="0"/>
                    </a:rPr>
                    <a:t>開催</a:t>
                  </a:r>
                  <a:endParaRPr lang="ja-JP" sz="600" kern="100" dirty="0">
                    <a:solidFill>
                      <a:schemeClr val="bg1"/>
                    </a:solidFill>
                    <a:effectLst/>
                    <a:latin typeface="Century" panose="020406040505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34" name="正方形/長方形 33"/>
              <p:cNvSpPr/>
              <p:nvPr/>
            </p:nvSpPr>
            <p:spPr>
              <a:xfrm>
                <a:off x="19894" y="2662761"/>
                <a:ext cx="6838105" cy="8787284"/>
              </a:xfrm>
              <a:prstGeom prst="rect">
                <a:avLst/>
              </a:prstGeom>
              <a:noFill/>
              <a:ln w="38100" cap="flat" cmpd="sng" algn="ctr">
                <a:solidFill>
                  <a:srgbClr val="00206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</p:grpSp>
      </p:grpSp>
      <p:sp>
        <p:nvSpPr>
          <p:cNvPr id="2" name="テキスト ボックス 1"/>
          <p:cNvSpPr txBox="1"/>
          <p:nvPr/>
        </p:nvSpPr>
        <p:spPr>
          <a:xfrm>
            <a:off x="622513" y="2431871"/>
            <a:ext cx="549436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第２３回高校生ものづくり</a:t>
            </a:r>
            <a:r>
              <a:rPr kumimoji="1" lang="ja-JP" altLang="en-US" sz="1200" dirty="0"/>
              <a:t>コンテスト九州</a:t>
            </a:r>
            <a:r>
              <a:rPr kumimoji="1" lang="ja-JP" altLang="en-US" sz="1200" dirty="0" smtClean="0"/>
              <a:t>大会が佐賀県にて行われました。</a:t>
            </a:r>
            <a:endParaRPr kumimoji="1" lang="ja-JP" altLang="en-US" sz="1200" dirty="0"/>
          </a:p>
        </p:txBody>
      </p:sp>
      <p:sp>
        <p:nvSpPr>
          <p:cNvPr id="15" name="正方形/長方形 14"/>
          <p:cNvSpPr/>
          <p:nvPr/>
        </p:nvSpPr>
        <p:spPr>
          <a:xfrm>
            <a:off x="84524" y="2682923"/>
            <a:ext cx="6712764" cy="5237739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84524" y="8533754"/>
            <a:ext cx="6712764" cy="2568395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04985" y="8522684"/>
            <a:ext cx="652942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ja-JP" sz="1600" dirty="0" smtClean="0"/>
              <a:t>「</a:t>
            </a:r>
            <a:r>
              <a:rPr lang="en-US" altLang="ja-JP" sz="1600" dirty="0"/>
              <a:t>STAGE:0</a:t>
            </a:r>
            <a:r>
              <a:rPr lang="ja-JP" altLang="ja-JP" sz="1600" dirty="0"/>
              <a:t>」公式</a:t>
            </a:r>
            <a:r>
              <a:rPr lang="en-US" altLang="ja-JP" sz="1600" dirty="0"/>
              <a:t>YouTube</a:t>
            </a:r>
            <a:r>
              <a:rPr lang="ja-JP" altLang="ja-JP" sz="1600" dirty="0" err="1" smtClean="0"/>
              <a:t>にて</a:t>
            </a:r>
            <a:r>
              <a:rPr lang="ja-JP" altLang="en-US" sz="1600" dirty="0"/>
              <a:t>行われました</a:t>
            </a:r>
            <a:r>
              <a:rPr lang="ja-JP" altLang="ja-JP" sz="1600" dirty="0" smtClean="0"/>
              <a:t>。</a:t>
            </a:r>
            <a:endParaRPr kumimoji="1" lang="ja-JP" altLang="en-US" sz="1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4782" y="2760407"/>
            <a:ext cx="24536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/>
              <a:t>測量部門（土木研究部）</a:t>
            </a:r>
            <a:endParaRPr kumimoji="1" lang="ja-JP" altLang="en-US" sz="1600" b="1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0486" y="6304340"/>
            <a:ext cx="32842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/>
              <a:t>自動車整備部門（自動車研究部）</a:t>
            </a:r>
            <a:endParaRPr kumimoji="1" lang="ja-JP" altLang="en-US" sz="1600" b="1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61739" y="8829009"/>
            <a:ext cx="3237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/>
              <a:t>e-</a:t>
            </a:r>
            <a:r>
              <a:rPr kumimoji="1" lang="ja-JP" altLang="en-US" sz="1600" b="1" dirty="0" smtClean="0"/>
              <a:t>スポーツ班（情報技術研究部）</a:t>
            </a:r>
            <a:endParaRPr kumimoji="1" lang="ja-JP" altLang="en-US" sz="1600" b="1" dirty="0"/>
          </a:p>
        </p:txBody>
      </p:sp>
      <p:pic>
        <p:nvPicPr>
          <p:cNvPr id="1026" name="Picture 2" descr="ビデオゲームイラスト｜無料イラスト・フリー素材なら「イラストAC」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35" t="19272" r="9957" b="14846"/>
          <a:stretch/>
        </p:blipFill>
        <p:spPr bwMode="auto">
          <a:xfrm>
            <a:off x="4264115" y="8567270"/>
            <a:ext cx="405700" cy="252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顕彰イラスト｜無料イラスト・フリー素材なら「イラストAC」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847" y="8545312"/>
            <a:ext cx="851862" cy="627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テキスト ボックス 48"/>
          <p:cNvSpPr txBox="1"/>
          <p:nvPr/>
        </p:nvSpPr>
        <p:spPr>
          <a:xfrm>
            <a:off x="3155083" y="8801819"/>
            <a:ext cx="27500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C000"/>
                </a:solidFill>
              </a:rPr>
              <a:t>（全国大会グランドファイナルへ）</a:t>
            </a:r>
            <a:r>
              <a:rPr kumimoji="1" lang="ja-JP" altLang="en-US" sz="1600" b="1" dirty="0" smtClean="0">
                <a:solidFill>
                  <a:srgbClr val="FF0000"/>
                </a:solidFill>
              </a:rPr>
              <a:t>　</a:t>
            </a:r>
            <a:endParaRPr kumimoji="1" lang="ja-JP" altLang="en-US" sz="1600" b="1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9183" y="3371461"/>
            <a:ext cx="6560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【</a:t>
            </a:r>
            <a:r>
              <a:rPr kumimoji="1" lang="ja-JP" altLang="en-US" sz="800" dirty="0" smtClean="0"/>
              <a:t>顧問（古賀友貴先生）からの言葉</a:t>
            </a:r>
            <a:r>
              <a:rPr kumimoji="1" lang="en-US" altLang="ja-JP" sz="800" dirty="0" smtClean="0"/>
              <a:t>】</a:t>
            </a:r>
          </a:p>
          <a:p>
            <a:r>
              <a:rPr kumimoji="1" lang="ja-JP" altLang="en-US" sz="1000" dirty="0" smtClean="0"/>
              <a:t>雨天の競技となりました。選手たちは競技前からプレッシャーに押しつぶされ普段通りではありませんでしたが、ミスなく終えることができ、最優秀賞となり、全国</a:t>
            </a:r>
            <a:r>
              <a:rPr kumimoji="1" lang="ja-JP" altLang="en-US" sz="1000" dirty="0" smtClean="0"/>
              <a:t>大会</a:t>
            </a:r>
            <a:r>
              <a:rPr kumimoji="1" lang="ja-JP" altLang="en-US" sz="1000" dirty="0" smtClean="0"/>
              <a:t>に出場し</a:t>
            </a:r>
            <a:r>
              <a:rPr kumimoji="1" lang="ja-JP" altLang="en-US" sz="1000" dirty="0" smtClean="0"/>
              <a:t>ます</a:t>
            </a:r>
            <a:r>
              <a:rPr kumimoji="1" lang="ja-JP" altLang="en-US" sz="1000" dirty="0" smtClean="0"/>
              <a:t>。応援よろしくお願いします。</a:t>
            </a:r>
            <a:endParaRPr kumimoji="1" lang="ja-JP" altLang="en-US" sz="10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27830" y="4060136"/>
            <a:ext cx="2088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九州大会では、昨年以上緊張しましたが、最優秀賞を取ることができて嬉しかったです。</a:t>
            </a:r>
            <a:endParaRPr kumimoji="1" lang="en-US" altLang="ja-JP" sz="1000" dirty="0" smtClean="0"/>
          </a:p>
          <a:p>
            <a:r>
              <a:rPr kumimoji="1" lang="ja-JP" altLang="en-US" sz="1000" dirty="0"/>
              <a:t>全国</a:t>
            </a:r>
            <a:r>
              <a:rPr kumimoji="1" lang="ja-JP" altLang="en-US" sz="1000" dirty="0" smtClean="0"/>
              <a:t>大会も頑張ります！</a:t>
            </a:r>
            <a:endParaRPr kumimoji="1" lang="en-US" altLang="ja-JP" sz="1000" dirty="0"/>
          </a:p>
          <a:p>
            <a:r>
              <a:rPr kumimoji="1" lang="ja-JP" altLang="en-US" sz="1000" dirty="0" smtClean="0"/>
              <a:t>　　　　</a:t>
            </a:r>
            <a:r>
              <a:rPr kumimoji="1" lang="ja-JP" altLang="en-US" sz="1000" dirty="0"/>
              <a:t>（Ｚ３</a:t>
            </a:r>
            <a:r>
              <a:rPr kumimoji="1" lang="ja-JP" altLang="en-US" sz="1000" dirty="0" smtClean="0"/>
              <a:t>　山口　陽愛）</a:t>
            </a:r>
            <a:endParaRPr kumimoji="1" lang="ja-JP" altLang="en-US" sz="1000" dirty="0"/>
          </a:p>
        </p:txBody>
      </p:sp>
      <p:sp>
        <p:nvSpPr>
          <p:cNvPr id="8" name="正方形/長方形 7"/>
          <p:cNvSpPr/>
          <p:nvPr/>
        </p:nvSpPr>
        <p:spPr>
          <a:xfrm>
            <a:off x="120796" y="3364509"/>
            <a:ext cx="6625752" cy="533422"/>
          </a:xfrm>
          <a:prstGeom prst="rect">
            <a:avLst/>
          </a:prstGeom>
          <a:noFill/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>
            <a:off x="119183" y="3898042"/>
            <a:ext cx="2094019" cy="1161205"/>
          </a:xfrm>
          <a:prstGeom prst="rect">
            <a:avLst/>
          </a:prstGeom>
          <a:noFill/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 descr="顕彰イラスト｜無料イラスト・フリー素材なら「イラストAC」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887" y="2705621"/>
            <a:ext cx="1241140" cy="627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2450191" y="2855193"/>
            <a:ext cx="11593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rgbClr val="FF0000"/>
                </a:solidFill>
              </a:rPr>
              <a:t>最優秀賞　　</a:t>
            </a:r>
            <a:endParaRPr kumimoji="1" lang="ja-JP" altLang="en-US" sz="1600" b="1" dirty="0">
              <a:solidFill>
                <a:srgbClr val="FF0000"/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2213432" y="3906035"/>
            <a:ext cx="2129977" cy="1151117"/>
          </a:xfrm>
          <a:prstGeom prst="rect">
            <a:avLst/>
          </a:prstGeom>
          <a:noFill/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119183" y="5059247"/>
            <a:ext cx="2092224" cy="1161205"/>
          </a:xfrm>
          <a:prstGeom prst="rect">
            <a:avLst/>
          </a:prstGeom>
          <a:noFill/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/>
          <p:cNvSpPr/>
          <p:nvPr/>
        </p:nvSpPr>
        <p:spPr>
          <a:xfrm>
            <a:off x="2211406" y="5060402"/>
            <a:ext cx="2131773" cy="1161205"/>
          </a:xfrm>
          <a:prstGeom prst="rect">
            <a:avLst/>
          </a:prstGeom>
          <a:noFill/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85306" y="6615268"/>
            <a:ext cx="668269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【</a:t>
            </a:r>
            <a:r>
              <a:rPr kumimoji="1" lang="ja-JP" altLang="en-US" sz="800" dirty="0" smtClean="0"/>
              <a:t>顧問（中島健佑先生）からの言葉</a:t>
            </a:r>
            <a:r>
              <a:rPr kumimoji="1" lang="en-US" altLang="ja-JP" sz="800" dirty="0" smtClean="0"/>
              <a:t>】</a:t>
            </a:r>
          </a:p>
          <a:p>
            <a:r>
              <a:rPr lang="ja-JP" altLang="ja-JP" sz="1000" dirty="0"/>
              <a:t>参加者は各県大会を優勝した強豪ばかりで、本校丸屋君も４課題中３課題までは、完璧な作業を行いました。最終課題でミスをしてしまいましたが、九州大会のレベルは高く、その差が結果に影響してしまいました。次年度はこの経験を活かし、全国大会出場を目指します。</a:t>
            </a:r>
          </a:p>
          <a:p>
            <a:endParaRPr kumimoji="1" lang="en-US" altLang="ja-JP" sz="800" dirty="0" smtClean="0"/>
          </a:p>
        </p:txBody>
      </p:sp>
      <p:sp>
        <p:nvSpPr>
          <p:cNvPr id="53" name="正方形/長方形 52"/>
          <p:cNvSpPr/>
          <p:nvPr/>
        </p:nvSpPr>
        <p:spPr>
          <a:xfrm>
            <a:off x="138722" y="6634390"/>
            <a:ext cx="6610773" cy="649174"/>
          </a:xfrm>
          <a:prstGeom prst="rect">
            <a:avLst/>
          </a:prstGeom>
          <a:noFill/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>
          <a:xfrm>
            <a:off x="135526" y="7283564"/>
            <a:ext cx="2098613" cy="568447"/>
          </a:xfrm>
          <a:prstGeom prst="rect">
            <a:avLst/>
          </a:prstGeom>
          <a:noFill/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481153" y="2816770"/>
            <a:ext cx="34821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３年</a:t>
            </a:r>
            <a:r>
              <a:rPr kumimoji="1" lang="ja-JP" altLang="en-US" sz="1050" dirty="0"/>
              <a:t> </a:t>
            </a:r>
            <a:r>
              <a:rPr kumimoji="1" lang="ja-JP" altLang="en-US" sz="1050" dirty="0" smtClean="0"/>
              <a:t> </a:t>
            </a:r>
            <a:r>
              <a:rPr kumimoji="1" lang="ja-JP" altLang="en-US" sz="1100" b="1" dirty="0" smtClean="0"/>
              <a:t>楢原　昂樹</a:t>
            </a:r>
            <a:r>
              <a:rPr kumimoji="1" lang="ja-JP" altLang="en-US" sz="1050" dirty="0" smtClean="0"/>
              <a:t>（</a:t>
            </a:r>
            <a:r>
              <a:rPr kumimoji="1" lang="ja-JP" altLang="en-US" sz="1050" dirty="0"/>
              <a:t>北野</a:t>
            </a:r>
            <a:r>
              <a:rPr kumimoji="1" lang="ja-JP" altLang="en-US" sz="1050" dirty="0" smtClean="0"/>
              <a:t>中）</a:t>
            </a:r>
            <a:r>
              <a:rPr kumimoji="1" lang="ja-JP" altLang="en-US" sz="1100" b="1" dirty="0" smtClean="0"/>
              <a:t>山口　陽愛</a:t>
            </a:r>
            <a:r>
              <a:rPr kumimoji="1" lang="ja-JP" altLang="en-US" sz="1050" dirty="0" smtClean="0"/>
              <a:t>（</a:t>
            </a:r>
            <a:r>
              <a:rPr kumimoji="1" lang="ja-JP" altLang="en-US" sz="1050" dirty="0"/>
              <a:t>筑後</a:t>
            </a:r>
            <a:r>
              <a:rPr kumimoji="1" lang="ja-JP" altLang="en-US" sz="1050" dirty="0" smtClean="0"/>
              <a:t>中）</a:t>
            </a:r>
            <a:endParaRPr kumimoji="1" lang="en-US" altLang="ja-JP" sz="1050" dirty="0" smtClean="0"/>
          </a:p>
          <a:p>
            <a:r>
              <a:rPr kumimoji="1" lang="ja-JP" altLang="en-US" sz="1050" b="1" dirty="0"/>
              <a:t>　</a:t>
            </a:r>
            <a:r>
              <a:rPr kumimoji="1" lang="ja-JP" altLang="en-US" sz="1050" b="1" dirty="0" smtClean="0"/>
              <a:t>　  </a:t>
            </a:r>
            <a:r>
              <a:rPr kumimoji="1" lang="ja-JP" altLang="en-US" sz="1100" b="1" dirty="0" smtClean="0"/>
              <a:t>南嶋　祐依</a:t>
            </a:r>
            <a:r>
              <a:rPr kumimoji="1" lang="ja-JP" altLang="en-US" sz="1050" dirty="0" smtClean="0"/>
              <a:t>（瀬高中）</a:t>
            </a:r>
            <a:r>
              <a:rPr kumimoji="1" lang="ja-JP" altLang="en-US" sz="1100" b="1" dirty="0" smtClean="0"/>
              <a:t>泉　優翔</a:t>
            </a:r>
            <a:r>
              <a:rPr kumimoji="1" lang="en-US" altLang="ja-JP" sz="1050" dirty="0" smtClean="0"/>
              <a:t>(</a:t>
            </a:r>
            <a:r>
              <a:rPr kumimoji="1" lang="ja-JP" altLang="en-US" sz="1050" dirty="0" smtClean="0"/>
              <a:t>補欠</a:t>
            </a:r>
            <a:r>
              <a:rPr kumimoji="1" lang="en-US" altLang="ja-JP" sz="1050" dirty="0" smtClean="0"/>
              <a:t>)</a:t>
            </a:r>
            <a:r>
              <a:rPr kumimoji="1" lang="ja-JP" altLang="en-US" sz="1050" dirty="0" smtClean="0"/>
              <a:t>（立花中）</a:t>
            </a:r>
            <a:endParaRPr kumimoji="1" lang="en-US" altLang="ja-JP" dirty="0" smtClean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53286" y="3030255"/>
            <a:ext cx="19276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FFC000"/>
                </a:solidFill>
              </a:rPr>
              <a:t>【</a:t>
            </a:r>
            <a:r>
              <a:rPr kumimoji="1" lang="ja-JP" altLang="en-US" sz="1200" b="1" dirty="0" smtClean="0">
                <a:solidFill>
                  <a:srgbClr val="FFC000"/>
                </a:solidFill>
              </a:rPr>
              <a:t>全国大会へ </a:t>
            </a:r>
            <a:r>
              <a:rPr kumimoji="1" lang="en-US" altLang="ja-JP" sz="1200" b="1" dirty="0" smtClean="0">
                <a:solidFill>
                  <a:srgbClr val="FFC000"/>
                </a:solidFill>
              </a:rPr>
              <a:t>(</a:t>
            </a:r>
            <a:r>
              <a:rPr kumimoji="1" lang="ja-JP" altLang="en-US" sz="1200" b="1" dirty="0" smtClean="0">
                <a:solidFill>
                  <a:srgbClr val="FFC000"/>
                </a:solidFill>
              </a:rPr>
              <a:t>青森県</a:t>
            </a:r>
            <a:r>
              <a:rPr kumimoji="1" lang="en-US" altLang="ja-JP" sz="1200" b="1" dirty="0" smtClean="0">
                <a:solidFill>
                  <a:srgbClr val="FFC000"/>
                </a:solidFill>
              </a:rPr>
              <a:t>)】</a:t>
            </a:r>
            <a:r>
              <a:rPr kumimoji="1" lang="ja-JP" altLang="en-US" sz="1600" b="1" dirty="0" smtClean="0">
                <a:solidFill>
                  <a:srgbClr val="FF0000"/>
                </a:solidFill>
              </a:rPr>
              <a:t>　</a:t>
            </a:r>
            <a:endParaRPr kumimoji="1" lang="ja-JP" altLang="en-US" sz="1600" b="1" dirty="0">
              <a:solidFill>
                <a:srgbClr val="FF0000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3185860" y="6345221"/>
            <a:ext cx="21609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３年</a:t>
            </a:r>
            <a:r>
              <a:rPr kumimoji="1" lang="ja-JP" altLang="en-US" sz="1100" dirty="0" smtClean="0"/>
              <a:t>　</a:t>
            </a:r>
            <a:r>
              <a:rPr kumimoji="1" lang="ja-JP" altLang="en-US" sz="1100" b="1" dirty="0" smtClean="0"/>
              <a:t>丸屋　陽斗</a:t>
            </a:r>
            <a:r>
              <a:rPr kumimoji="1" lang="ja-JP" altLang="en-US" sz="1050" dirty="0" smtClean="0"/>
              <a:t>（筑後北中）</a:t>
            </a:r>
            <a:endParaRPr kumimoji="1" lang="en-US" altLang="ja-JP" sz="1050" dirty="0"/>
          </a:p>
        </p:txBody>
      </p:sp>
      <p:sp>
        <p:nvSpPr>
          <p:cNvPr id="11" name="正方形/長方形 10"/>
          <p:cNvSpPr/>
          <p:nvPr/>
        </p:nvSpPr>
        <p:spPr>
          <a:xfrm>
            <a:off x="109553" y="7297977"/>
            <a:ext cx="2058385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105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３年間支えてくれた、チームメート・部顧問の先生方に感謝します</a:t>
            </a:r>
            <a:r>
              <a:rPr lang="ja-JP" altLang="ja-JP" sz="1050" kern="1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。（Ａ３　丸屋　陽斗）</a:t>
            </a:r>
            <a:endParaRPr lang="ja-JP" altLang="ja-JP" sz="800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2234258" y="7283564"/>
            <a:ext cx="2098613" cy="568447"/>
          </a:xfrm>
          <a:prstGeom prst="rect">
            <a:avLst/>
          </a:prstGeom>
          <a:noFill/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2230710" y="7299696"/>
            <a:ext cx="2076188" cy="561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0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先輩の背中を追って、追い越し、来年は全国大会への出場を目指します。（</a:t>
            </a:r>
            <a:r>
              <a:rPr lang="ja-JP" altLang="ja-JP" sz="105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Ａ２</a:t>
            </a:r>
            <a:r>
              <a:rPr lang="ja-JP" altLang="ja-JP" sz="10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今村　渉）</a:t>
            </a:r>
            <a:endParaRPr lang="ja-JP" altLang="en-US" sz="1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539" y="7104908"/>
            <a:ext cx="1058032" cy="793524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18" b="12546"/>
          <a:stretch/>
        </p:blipFill>
        <p:spPr>
          <a:xfrm>
            <a:off x="5524077" y="7104908"/>
            <a:ext cx="970798" cy="788223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5" t="9012" r="11765" b="2863"/>
          <a:stretch/>
        </p:blipFill>
        <p:spPr>
          <a:xfrm>
            <a:off x="4738120" y="9935251"/>
            <a:ext cx="1176468" cy="917470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069" y="10435477"/>
            <a:ext cx="851862" cy="638897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069" y="9771298"/>
            <a:ext cx="848540" cy="636405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65" b="24901"/>
          <a:stretch/>
        </p:blipFill>
        <p:spPr>
          <a:xfrm>
            <a:off x="4394902" y="5035096"/>
            <a:ext cx="2333389" cy="1192646"/>
          </a:xfrm>
          <a:prstGeom prst="rect">
            <a:avLst/>
          </a:prstGeom>
        </p:spPr>
      </p:pic>
      <p:pic>
        <p:nvPicPr>
          <p:cNvPr id="62" name="図 61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11" t="58947" r="21151" b="6709"/>
          <a:stretch/>
        </p:blipFill>
        <p:spPr>
          <a:xfrm>
            <a:off x="4395428" y="3906996"/>
            <a:ext cx="2332863" cy="1135347"/>
          </a:xfrm>
          <a:prstGeom prst="rect">
            <a:avLst/>
          </a:prstGeom>
        </p:spPr>
      </p:pic>
      <p:cxnSp>
        <p:nvCxnSpPr>
          <p:cNvPr id="64" name="直線コネクタ 63"/>
          <p:cNvCxnSpPr/>
          <p:nvPr/>
        </p:nvCxnSpPr>
        <p:spPr>
          <a:xfrm>
            <a:off x="84524" y="6304340"/>
            <a:ext cx="6718387" cy="9493"/>
          </a:xfrm>
          <a:prstGeom prst="line">
            <a:avLst/>
          </a:prstGeom>
          <a:ln w="95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正方形/長方形 64"/>
          <p:cNvSpPr/>
          <p:nvPr/>
        </p:nvSpPr>
        <p:spPr>
          <a:xfrm>
            <a:off x="132472" y="9217987"/>
            <a:ext cx="6614076" cy="535176"/>
          </a:xfrm>
          <a:prstGeom prst="rect">
            <a:avLst/>
          </a:prstGeom>
          <a:noFill/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5271" y="9233607"/>
            <a:ext cx="6577741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33350" algn="just"/>
            <a:r>
              <a:rPr kumimoji="1" lang="en-US" altLang="ja-JP" sz="800" dirty="0" smtClean="0">
                <a:latin typeface="+mn-ea"/>
              </a:rPr>
              <a:t>【</a:t>
            </a:r>
            <a:r>
              <a:rPr kumimoji="1" lang="ja-JP" altLang="en-US" sz="800" dirty="0" smtClean="0">
                <a:latin typeface="+mn-ea"/>
              </a:rPr>
              <a:t>顧問（</a:t>
            </a:r>
            <a:r>
              <a:rPr lang="ja-JP" altLang="ja-JP" sz="800" dirty="0">
                <a:latin typeface="+mn-ea"/>
              </a:rPr>
              <a:t>古家明夫</a:t>
            </a:r>
            <a:r>
              <a:rPr kumimoji="1" lang="ja-JP" altLang="en-US" sz="800" dirty="0" smtClean="0">
                <a:latin typeface="+mn-ea"/>
              </a:rPr>
              <a:t>先生</a:t>
            </a:r>
            <a:r>
              <a:rPr kumimoji="1" lang="ja-JP" altLang="en-US" sz="800" dirty="0">
                <a:latin typeface="+mn-ea"/>
              </a:rPr>
              <a:t>）からの言葉</a:t>
            </a:r>
            <a:r>
              <a:rPr kumimoji="1" lang="en-US" altLang="ja-JP" sz="800" dirty="0" smtClean="0">
                <a:latin typeface="+mn-ea"/>
              </a:rPr>
              <a:t>】</a:t>
            </a:r>
          </a:p>
          <a:p>
            <a:pPr indent="133350" algn="just"/>
            <a:r>
              <a:rPr lang="ja-JP" altLang="ja-JP" sz="1000" kern="100" dirty="0" smtClean="0">
                <a:latin typeface="+mn-ea"/>
                <a:cs typeface="Times New Roman" panose="02020603050405020304" pitchFamily="18" charset="0"/>
              </a:rPr>
              <a:t>連携</a:t>
            </a:r>
            <a:r>
              <a:rPr lang="ja-JP" altLang="ja-JP" sz="1000" kern="100" dirty="0">
                <a:latin typeface="+mn-ea"/>
                <a:cs typeface="Times New Roman" panose="02020603050405020304" pitchFamily="18" charset="0"/>
              </a:rPr>
              <a:t>の取れたチームプレイで、目標としていた</a:t>
            </a:r>
            <a:r>
              <a:rPr lang="en-US" altLang="ja-JP" sz="1000" kern="100" dirty="0">
                <a:latin typeface="+mn-ea"/>
                <a:cs typeface="Times New Roman" panose="02020603050405020304" pitchFamily="18" charset="0"/>
              </a:rPr>
              <a:t>STAGE:0</a:t>
            </a:r>
            <a:r>
              <a:rPr lang="ja-JP" altLang="ja-JP" sz="1000" kern="100" dirty="0">
                <a:latin typeface="+mn-ea"/>
                <a:cs typeface="Times New Roman" panose="02020603050405020304" pitchFamily="18" charset="0"/>
              </a:rPr>
              <a:t>全国大会グランドファイナル進出を決めること</a:t>
            </a:r>
            <a:r>
              <a:rPr lang="ja-JP" altLang="ja-JP" sz="1000" kern="100" dirty="0" smtClean="0">
                <a:latin typeface="+mn-ea"/>
                <a:cs typeface="Times New Roman" panose="02020603050405020304" pitchFamily="18" charset="0"/>
              </a:rPr>
              <a:t>が</a:t>
            </a:r>
            <a:endParaRPr lang="en-US" altLang="ja-JP" sz="1000" kern="100" dirty="0">
              <a:latin typeface="+mn-ea"/>
              <a:cs typeface="Times New Roman" panose="02020603050405020304" pitchFamily="18" charset="0"/>
            </a:endParaRPr>
          </a:p>
          <a:p>
            <a:pPr indent="133350" algn="just"/>
            <a:r>
              <a:rPr lang="ja-JP" altLang="ja-JP" sz="1000" kern="100" dirty="0" smtClean="0">
                <a:latin typeface="+mn-ea"/>
                <a:cs typeface="Times New Roman" panose="02020603050405020304" pitchFamily="18" charset="0"/>
              </a:rPr>
              <a:t>出来ました</a:t>
            </a:r>
            <a:r>
              <a:rPr lang="ja-JP" altLang="ja-JP" sz="1000" kern="100" dirty="0">
                <a:latin typeface="+mn-ea"/>
                <a:cs typeface="Times New Roman" panose="02020603050405020304" pitchFamily="18" charset="0"/>
              </a:rPr>
              <a:t>。大会の様子は</a:t>
            </a:r>
            <a:r>
              <a:rPr lang="en-US" altLang="ja-JP" sz="1000" kern="100" dirty="0">
                <a:latin typeface="+mn-ea"/>
                <a:cs typeface="Times New Roman" panose="02020603050405020304" pitchFamily="18" charset="0"/>
              </a:rPr>
              <a:t>8</a:t>
            </a:r>
            <a:r>
              <a:rPr lang="ja-JP" altLang="ja-JP" sz="1000" kern="100" dirty="0">
                <a:latin typeface="+mn-ea"/>
                <a:cs typeface="Times New Roman" panose="02020603050405020304" pitchFamily="18" charset="0"/>
              </a:rPr>
              <a:t>月</a:t>
            </a:r>
            <a:r>
              <a:rPr lang="en-US" altLang="ja-JP" sz="1000" kern="100" dirty="0">
                <a:latin typeface="+mn-ea"/>
                <a:cs typeface="Times New Roman" panose="02020603050405020304" pitchFamily="18" charset="0"/>
              </a:rPr>
              <a:t>11</a:t>
            </a:r>
            <a:r>
              <a:rPr lang="ja-JP" altLang="ja-JP" sz="1000" kern="100" dirty="0">
                <a:latin typeface="+mn-ea"/>
                <a:cs typeface="Times New Roman" panose="02020603050405020304" pitchFamily="18" charset="0"/>
              </a:rPr>
              <a:t>日（日）</a:t>
            </a:r>
            <a:r>
              <a:rPr lang="en-US" altLang="ja-JP" sz="1000" kern="100" dirty="0">
                <a:latin typeface="+mn-ea"/>
                <a:cs typeface="Times New Roman" panose="02020603050405020304" pitchFamily="18" charset="0"/>
              </a:rPr>
              <a:t>YouTube</a:t>
            </a:r>
            <a:r>
              <a:rPr lang="ja-JP" altLang="ja-JP" sz="1000" kern="100" dirty="0" err="1">
                <a:latin typeface="+mn-ea"/>
                <a:cs typeface="Times New Roman" panose="02020603050405020304" pitchFamily="18" charset="0"/>
              </a:rPr>
              <a:t>にて</a:t>
            </a:r>
            <a:r>
              <a:rPr lang="ja-JP" altLang="ja-JP" sz="1000" kern="100" dirty="0">
                <a:latin typeface="+mn-ea"/>
                <a:cs typeface="Times New Roman" panose="02020603050405020304" pitchFamily="18" charset="0"/>
              </a:rPr>
              <a:t>ライブ配信されますので、応援よろしくお願いします。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893488" y="8696314"/>
            <a:ext cx="659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勝利</a:t>
            </a:r>
            <a:r>
              <a:rPr kumimoji="1" lang="ja-JP" altLang="en-US" sz="1600" b="1" dirty="0" smtClean="0">
                <a:solidFill>
                  <a:srgbClr val="FF0000"/>
                </a:solidFill>
              </a:rPr>
              <a:t>　</a:t>
            </a:r>
            <a:endParaRPr kumimoji="1" lang="ja-JP" altLang="en-US" sz="1600" b="1" dirty="0">
              <a:solidFill>
                <a:srgbClr val="FF0000"/>
              </a:solidFill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129360" y="9749527"/>
            <a:ext cx="2756309" cy="1328597"/>
          </a:xfrm>
          <a:prstGeom prst="rect">
            <a:avLst/>
          </a:prstGeom>
          <a:noFill/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100542" y="9763451"/>
            <a:ext cx="29095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000" dirty="0">
                <a:ea typeface="游明朝" panose="02020400000000000000" pitchFamily="18" charset="-128"/>
                <a:cs typeface="Times New Roman" panose="02020603050405020304" pitchFamily="18" charset="0"/>
              </a:rPr>
              <a:t>九州沖縄ブロック予選では、準決勝で本校</a:t>
            </a:r>
            <a:r>
              <a:rPr lang="en-US" altLang="ja-JP" sz="1000" dirty="0">
                <a:ea typeface="游明朝" panose="02020400000000000000" pitchFamily="18" charset="-128"/>
                <a:cs typeface="Times New Roman" panose="02020603050405020304" pitchFamily="18" charset="0"/>
              </a:rPr>
              <a:t>B</a:t>
            </a:r>
            <a:r>
              <a:rPr lang="ja-JP" altLang="ja-JP" sz="1000" dirty="0">
                <a:ea typeface="游明朝" panose="02020400000000000000" pitchFamily="18" charset="-128"/>
                <a:cs typeface="Times New Roman" panose="02020603050405020304" pitchFamily="18" charset="0"/>
              </a:rPr>
              <a:t>チームと対戦し、お互い全力で戦いました。全国大会セミファイナルにて、中国四国ブロック代表の並木学院さんに勝ち、ベスト４になることができました。次の対戦相手は北海道ブロック代表の専修クラークさんです。決して油断できない相手なので、チームとともに作戦を練って勝ちたいと思います</a:t>
            </a:r>
            <a:r>
              <a:rPr lang="ja-JP" altLang="ja-JP" sz="1000" dirty="0" smtClean="0">
                <a:ea typeface="游明朝" panose="02020400000000000000" pitchFamily="18" charset="-128"/>
                <a:cs typeface="Times New Roman" panose="02020603050405020304" pitchFamily="18" charset="0"/>
              </a:rPr>
              <a:t>。</a:t>
            </a:r>
            <a:r>
              <a:rPr lang="ja-JP" altLang="en-US" sz="1000" dirty="0" smtClean="0">
                <a:ea typeface="游明朝" panose="02020400000000000000" pitchFamily="18" charset="-128"/>
                <a:cs typeface="Times New Roman" panose="02020603050405020304" pitchFamily="18" charset="0"/>
              </a:rPr>
              <a:t>（部長　増田　大智）</a:t>
            </a:r>
            <a:endParaRPr lang="ja-JP" altLang="en-US" sz="10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2850190" y="9871172"/>
            <a:ext cx="21600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３年</a:t>
            </a:r>
            <a:r>
              <a:rPr kumimoji="1" lang="ja-JP" altLang="en-US" sz="1000" dirty="0"/>
              <a:t> </a:t>
            </a:r>
            <a:r>
              <a:rPr kumimoji="1" lang="ja-JP" altLang="en-US" sz="1000" dirty="0" smtClean="0"/>
              <a:t>  </a:t>
            </a:r>
            <a:r>
              <a:rPr lang="ja-JP" altLang="en-US" sz="1100" b="1" dirty="0" smtClean="0"/>
              <a:t>黒﨑</a:t>
            </a:r>
            <a:r>
              <a:rPr lang="ja-JP" altLang="en-US" sz="1100" b="1" dirty="0"/>
              <a:t>　大智</a:t>
            </a:r>
            <a:r>
              <a:rPr lang="ja-JP" altLang="en-US" sz="700" b="1" dirty="0"/>
              <a:t> </a:t>
            </a:r>
            <a:r>
              <a:rPr kumimoji="1" lang="ja-JP" altLang="en-US" sz="1050" dirty="0" smtClean="0"/>
              <a:t>（高田中）</a:t>
            </a:r>
            <a:endParaRPr kumimoji="1" lang="en-US" altLang="ja-JP" sz="1050" dirty="0" smtClean="0"/>
          </a:p>
          <a:p>
            <a:r>
              <a:rPr lang="ja-JP" altLang="en-US" sz="1100" b="1" dirty="0" smtClean="0"/>
              <a:t>　　 板井</a:t>
            </a:r>
            <a:r>
              <a:rPr lang="ja-JP" altLang="en-US" sz="1100" b="1" dirty="0"/>
              <a:t>　天之介</a:t>
            </a:r>
            <a:r>
              <a:rPr lang="ja-JP" altLang="en-US" sz="800" dirty="0"/>
              <a:t> </a:t>
            </a:r>
            <a:r>
              <a:rPr kumimoji="1" lang="ja-JP" altLang="en-US" sz="1050" dirty="0" smtClean="0"/>
              <a:t>（大原中）</a:t>
            </a:r>
            <a:endParaRPr kumimoji="1" lang="en-US" altLang="ja-JP" sz="1050" dirty="0" smtClean="0"/>
          </a:p>
          <a:p>
            <a:r>
              <a:rPr kumimoji="1" lang="ja-JP" altLang="en-US" sz="1050" b="1" dirty="0"/>
              <a:t> </a:t>
            </a:r>
            <a:r>
              <a:rPr kumimoji="1" lang="ja-JP" altLang="en-US" sz="1050" b="1" dirty="0" smtClean="0"/>
              <a:t>          </a:t>
            </a:r>
            <a:r>
              <a:rPr lang="ja-JP" altLang="en-US" sz="1100" b="1" dirty="0" smtClean="0"/>
              <a:t>黒田　隼世</a:t>
            </a:r>
            <a:r>
              <a:rPr lang="ja-JP" altLang="en-US" sz="800" b="1" dirty="0" smtClean="0"/>
              <a:t> </a:t>
            </a:r>
            <a:r>
              <a:rPr kumimoji="1" lang="ja-JP" altLang="en-US" sz="800" b="1" dirty="0" smtClean="0"/>
              <a:t>  </a:t>
            </a:r>
            <a:r>
              <a:rPr kumimoji="1" lang="ja-JP" altLang="en-US" sz="1050" dirty="0" smtClean="0"/>
              <a:t>（諏訪中）</a:t>
            </a:r>
            <a:endParaRPr kumimoji="1" lang="en-US" altLang="ja-JP" sz="1050" dirty="0" smtClean="0"/>
          </a:p>
          <a:p>
            <a:r>
              <a:rPr kumimoji="1" lang="ja-JP" altLang="en-US" sz="1050" b="1" dirty="0" smtClean="0"/>
              <a:t>   　   </a:t>
            </a:r>
            <a:r>
              <a:rPr lang="ja-JP" altLang="en-US" sz="1100" b="1" dirty="0" smtClean="0"/>
              <a:t>島</a:t>
            </a:r>
            <a:r>
              <a:rPr lang="ja-JP" altLang="en-US" sz="1100" b="1" dirty="0"/>
              <a:t>　悠人</a:t>
            </a:r>
            <a:r>
              <a:rPr lang="ja-JP" altLang="en-US" sz="800" b="1" dirty="0"/>
              <a:t> </a:t>
            </a:r>
            <a:r>
              <a:rPr kumimoji="1" lang="ja-JP" altLang="en-US" sz="1050" dirty="0" smtClean="0"/>
              <a:t>（柳城中）</a:t>
            </a:r>
            <a:endParaRPr kumimoji="1" lang="en-US" altLang="ja-JP" sz="1050" dirty="0" smtClean="0"/>
          </a:p>
          <a:p>
            <a:r>
              <a:rPr kumimoji="1" lang="ja-JP" altLang="en-US" sz="1050" b="1" dirty="0" smtClean="0">
                <a:latin typeface="+mn-ea"/>
                <a:cs typeface="Times New Roman" panose="02020603050405020304" pitchFamily="18" charset="0"/>
              </a:rPr>
              <a:t>  　   </a:t>
            </a:r>
            <a:r>
              <a:rPr lang="ja-JP" altLang="en-US" sz="1100" b="1" dirty="0" smtClean="0">
                <a:latin typeface="+mn-ea"/>
                <a:cs typeface="Times New Roman" panose="02020603050405020304" pitchFamily="18" charset="0"/>
              </a:rPr>
              <a:t>増田</a:t>
            </a:r>
            <a:r>
              <a:rPr lang="ja-JP" altLang="en-US" sz="1100" b="1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en-US" sz="1100" b="1" dirty="0" smtClean="0">
                <a:latin typeface="+mn-ea"/>
                <a:cs typeface="Times New Roman" panose="02020603050405020304" pitchFamily="18" charset="0"/>
              </a:rPr>
              <a:t>大智（</a:t>
            </a:r>
            <a:r>
              <a:rPr lang="ja-JP" altLang="en-US" sz="1100" dirty="0" smtClean="0">
                <a:latin typeface="+mn-ea"/>
                <a:cs typeface="Times New Roman" panose="02020603050405020304" pitchFamily="18" charset="0"/>
              </a:rPr>
              <a:t>高牟礼中</a:t>
            </a:r>
            <a:r>
              <a:rPr lang="ja-JP" altLang="en-US" sz="1100" b="1" dirty="0" smtClean="0">
                <a:latin typeface="+mn-ea"/>
                <a:cs typeface="Times New Roman" panose="02020603050405020304" pitchFamily="18" charset="0"/>
              </a:rPr>
              <a:t>）</a:t>
            </a:r>
            <a:endParaRPr lang="en-US" altLang="ja-JP" sz="1100" b="1" dirty="0" smtClean="0">
              <a:latin typeface="+mn-ea"/>
              <a:cs typeface="Times New Roman" panose="02020603050405020304" pitchFamily="18" charset="0"/>
            </a:endParaRPr>
          </a:p>
          <a:p>
            <a:r>
              <a:rPr lang="ja-JP" altLang="en-US" sz="900" dirty="0" smtClean="0"/>
              <a:t>２年</a:t>
            </a:r>
            <a:r>
              <a:rPr lang="ja-JP" altLang="en-US" sz="1100" b="1" dirty="0"/>
              <a:t>  </a:t>
            </a:r>
            <a:r>
              <a:rPr lang="ja-JP" altLang="en-US" sz="1100" b="1" dirty="0" smtClean="0"/>
              <a:t> 前田</a:t>
            </a:r>
            <a:r>
              <a:rPr lang="ja-JP" altLang="en-US" sz="1100" b="1" dirty="0"/>
              <a:t>　</a:t>
            </a:r>
            <a:r>
              <a:rPr lang="ja-JP" altLang="en-US" sz="1100" b="1" dirty="0" smtClean="0"/>
              <a:t>瞭</a:t>
            </a:r>
            <a:r>
              <a:rPr lang="ja-JP" altLang="en-US" sz="1050" b="1" dirty="0" smtClean="0"/>
              <a:t>（</a:t>
            </a:r>
            <a:r>
              <a:rPr lang="ja-JP" altLang="en-US" sz="1050" dirty="0">
                <a:latin typeface="+mn-ea"/>
                <a:cs typeface="Times New Roman" panose="02020603050405020304" pitchFamily="18" charset="0"/>
              </a:rPr>
              <a:t>天拝</a:t>
            </a:r>
            <a:r>
              <a:rPr lang="ja-JP" altLang="en-US" sz="1050" dirty="0" smtClean="0">
                <a:latin typeface="+mn-ea"/>
                <a:cs typeface="Times New Roman" panose="02020603050405020304" pitchFamily="18" charset="0"/>
              </a:rPr>
              <a:t>中</a:t>
            </a:r>
            <a:r>
              <a:rPr lang="ja-JP" altLang="en-US" sz="1050" dirty="0" smtClean="0"/>
              <a:t>）</a:t>
            </a:r>
            <a:r>
              <a:rPr lang="ja-JP" altLang="en-US" sz="300" b="1" dirty="0" smtClean="0"/>
              <a:t> </a:t>
            </a:r>
            <a:endParaRPr kumimoji="1" lang="en-US" altLang="ja-JP" sz="400" b="1" dirty="0" smtClean="0">
              <a:latin typeface="+mn-ea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2217424" y="4058200"/>
            <a:ext cx="2088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九州大会では、最優秀賞を取ることができました。</a:t>
            </a:r>
            <a:endParaRPr kumimoji="1" lang="en-US" altLang="ja-JP" sz="1000" dirty="0" smtClean="0"/>
          </a:p>
          <a:p>
            <a:r>
              <a:rPr kumimoji="1" lang="ja-JP" altLang="en-US" sz="1000" dirty="0"/>
              <a:t>全国大会で</a:t>
            </a:r>
            <a:r>
              <a:rPr kumimoji="1" lang="ja-JP" altLang="en-US" sz="1000" dirty="0" smtClean="0"/>
              <a:t>は、日本一を目標に頑張ります！</a:t>
            </a:r>
            <a:endParaRPr kumimoji="1" lang="en-US" altLang="ja-JP" sz="1000" dirty="0" smtClean="0"/>
          </a:p>
          <a:p>
            <a:r>
              <a:rPr kumimoji="1" lang="ja-JP" altLang="en-US" sz="1000" dirty="0"/>
              <a:t>　</a:t>
            </a:r>
            <a:r>
              <a:rPr kumimoji="1" lang="ja-JP" altLang="en-US" sz="1000" dirty="0" smtClean="0"/>
              <a:t>　　　　</a:t>
            </a:r>
            <a:r>
              <a:rPr kumimoji="1" lang="ja-JP" altLang="en-US" sz="1000" dirty="0"/>
              <a:t>（Ｚ３</a:t>
            </a:r>
            <a:r>
              <a:rPr kumimoji="1" lang="ja-JP" altLang="en-US" sz="1000" dirty="0" smtClean="0"/>
              <a:t>　楢原　昴樹）</a:t>
            </a:r>
            <a:endParaRPr kumimoji="1" lang="ja-JP" altLang="en-US" sz="10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09041" y="5269750"/>
            <a:ext cx="2088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九州大会では、去年のリベンジができて嬉しかったです。</a:t>
            </a:r>
            <a:endParaRPr kumimoji="1" lang="en-US" altLang="ja-JP" sz="1000" dirty="0" smtClean="0"/>
          </a:p>
          <a:p>
            <a:r>
              <a:rPr kumimoji="1" lang="ja-JP" altLang="en-US" sz="1000" dirty="0" smtClean="0"/>
              <a:t>全国制覇を目指して頑張ります！</a:t>
            </a:r>
            <a:endParaRPr kumimoji="1" lang="en-US" altLang="ja-JP" sz="1000" dirty="0" smtClean="0"/>
          </a:p>
          <a:p>
            <a:r>
              <a:rPr kumimoji="1" lang="ja-JP" altLang="en-US" sz="1000" dirty="0"/>
              <a:t>　</a:t>
            </a:r>
            <a:r>
              <a:rPr kumimoji="1" lang="ja-JP" altLang="en-US" sz="1000" dirty="0" smtClean="0"/>
              <a:t>　　　　</a:t>
            </a:r>
            <a:r>
              <a:rPr kumimoji="1" lang="ja-JP" altLang="en-US" sz="1000" dirty="0"/>
              <a:t>（Ｚ３</a:t>
            </a:r>
            <a:r>
              <a:rPr kumimoji="1" lang="ja-JP" altLang="en-US" sz="1000" dirty="0" smtClean="0"/>
              <a:t>　南嶋　祐依）</a:t>
            </a:r>
            <a:endParaRPr kumimoji="1" lang="ja-JP" altLang="en-US" sz="10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219331" y="5269398"/>
            <a:ext cx="2088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九州大会では、チームをサポートし優勝という結果を残せて良かったです。</a:t>
            </a:r>
            <a:endParaRPr kumimoji="1" lang="en-US" altLang="ja-JP" sz="1000" dirty="0" smtClean="0"/>
          </a:p>
          <a:p>
            <a:r>
              <a:rPr kumimoji="1" lang="ja-JP" altLang="en-US" sz="1000" dirty="0"/>
              <a:t>全国</a:t>
            </a:r>
            <a:r>
              <a:rPr kumimoji="1" lang="ja-JP" altLang="en-US" sz="1000" dirty="0" smtClean="0"/>
              <a:t>大会でも頑張ります！</a:t>
            </a:r>
            <a:r>
              <a:rPr kumimoji="1" lang="ja-JP" altLang="en-US" sz="1000" dirty="0"/>
              <a:t>　</a:t>
            </a:r>
            <a:r>
              <a:rPr kumimoji="1" lang="ja-JP" altLang="en-US" sz="1000" dirty="0" smtClean="0"/>
              <a:t>　　　　</a:t>
            </a:r>
            <a:endParaRPr kumimoji="1" lang="en-US" altLang="ja-JP" sz="1000" dirty="0" smtClean="0"/>
          </a:p>
          <a:p>
            <a:r>
              <a:rPr kumimoji="1" lang="ja-JP" altLang="en-US" sz="1000" dirty="0"/>
              <a:t>　</a:t>
            </a:r>
            <a:r>
              <a:rPr kumimoji="1" lang="ja-JP" altLang="en-US" sz="1000" dirty="0" smtClean="0"/>
              <a:t>　　　　　（</a:t>
            </a:r>
            <a:r>
              <a:rPr kumimoji="1" lang="ja-JP" altLang="en-US" sz="1000" dirty="0"/>
              <a:t>Ｚ</a:t>
            </a:r>
            <a:r>
              <a:rPr kumimoji="1" lang="ja-JP" altLang="en-US" sz="1000" dirty="0" smtClean="0"/>
              <a:t>３　泉　優翔）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599620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1078</TotalTime>
  <Words>749</Words>
  <Application>Microsoft Office PowerPoint</Application>
  <PresentationFormat>ワイド画面</PresentationFormat>
  <Paragraphs>54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HGP行書体</vt:lpstr>
      <vt:lpstr>HGP創英角ｺﾞｼｯｸUB</vt:lpstr>
      <vt:lpstr>HG丸ｺﾞｼｯｸM-PRO</vt:lpstr>
      <vt:lpstr>ＭＳ 明朝</vt:lpstr>
      <vt:lpstr>游ゴシック</vt:lpstr>
      <vt:lpstr>游ゴシック Light</vt:lpstr>
      <vt:lpstr>游明朝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</vt:vector>
  </TitlesOfParts>
  <Company>福岡県立学校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大﨑明</dc:creator>
  <cp:lastModifiedBy>大﨑明</cp:lastModifiedBy>
  <cp:revision>65</cp:revision>
  <cp:lastPrinted>2024-07-18T01:22:08Z</cp:lastPrinted>
  <dcterms:created xsi:type="dcterms:W3CDTF">2024-05-23T08:02:54Z</dcterms:created>
  <dcterms:modified xsi:type="dcterms:W3CDTF">2024-07-22T23:33:54Z</dcterms:modified>
</cp:coreProperties>
</file>